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9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2" r:id="rId8"/>
    <p:sldId id="261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8E24F2C-2A1F-4BF9-8BCE-5B9D9650C77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30D8EEC-288D-4080-9AB5-7161DBE31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E8E24F2C-2A1F-4BF9-8BCE-5B9D9650C77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E8E24F2C-2A1F-4BF9-8BCE-5B9D9650C77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C30D8EEC-288D-4080-9AB5-7161DBE31B0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E8E24F2C-2A1F-4BF9-8BCE-5B9D9650C77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C30D8EEC-288D-4080-9AB5-7161DBE31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E8E24F2C-2A1F-4BF9-8BCE-5B9D9650C77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C30D8EEC-288D-4080-9AB5-7161DBE31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E8E24F2C-2A1F-4BF9-8BCE-5B9D9650C77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C30D8EEC-288D-4080-9AB5-7161DBE31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E8E24F2C-2A1F-4BF9-8BCE-5B9D9650C77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C30D8EEC-288D-4080-9AB5-7161DBE31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E8E24F2C-2A1F-4BF9-8BCE-5B9D9650C77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C30D8EEC-288D-4080-9AB5-7161DBE31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8E24F2C-2A1F-4BF9-8BCE-5B9D9650C77D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30D8EEC-288D-4080-9AB5-7161DBE31B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398" y="2065237"/>
            <a:ext cx="10058400" cy="1017598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               </a:t>
            </a:r>
            <a:br>
              <a:rPr lang="ru-RU" sz="4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                     </a:t>
            </a:r>
            <a:r>
              <a:rPr lang="ru-RU" sz="3600" b="1" i="1" dirty="0" smtClean="0">
                <a:solidFill>
                  <a:srgbClr val="FFFF00"/>
                </a:solidFill>
                <a:latin typeface="Monotype Corsiva" pitchFamily="66" charset="0"/>
              </a:rPr>
              <a:t>ПРЕЗЕНТАЦИЯ </a:t>
            </a:r>
            <a:br>
              <a:rPr lang="ru-RU" sz="3600" b="1" i="1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3600" b="1" i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4000" b="1" i="1" dirty="0" smtClean="0">
                <a:solidFill>
                  <a:srgbClr val="FFFF00"/>
                </a:solidFill>
                <a:latin typeface="Monotype Corsiva" pitchFamily="66" charset="0"/>
              </a:rPr>
              <a:t>«ГОТОВИМ ШКОЛЬНЫЙ ЗАВТРАК»</a:t>
            </a:r>
            <a:br>
              <a:rPr lang="ru-RU" sz="4000" b="1" i="1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000" b="1" i="1" dirty="0" smtClean="0">
                <a:solidFill>
                  <a:srgbClr val="FFFF00"/>
                </a:solidFill>
                <a:latin typeface="Monotype Corsiva" pitchFamily="66" charset="0"/>
              </a:rPr>
              <a:t>МБОУ «</a:t>
            </a:r>
            <a:r>
              <a:rPr lang="ru-RU" sz="4000" b="1" i="1" dirty="0" err="1" smtClean="0">
                <a:solidFill>
                  <a:srgbClr val="FFFF00"/>
                </a:solidFill>
                <a:latin typeface="Monotype Corsiva" panose="03010101010201010101" pitchFamily="66" charset="0"/>
              </a:rPr>
              <a:t>Байсаровская</a:t>
            </a:r>
            <a:r>
              <a:rPr lang="ru-RU" sz="4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 ООШ»</a:t>
            </a:r>
            <a:br>
              <a:rPr lang="ru-RU" sz="4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</a:br>
            <a:r>
              <a:rPr lang="ru-RU" sz="4000" b="1" i="1" dirty="0" err="1" smtClean="0">
                <a:solidFill>
                  <a:srgbClr val="FFFF00"/>
                </a:solidFill>
                <a:latin typeface="Monotype Corsiva" panose="03010101010201010101" pitchFamily="66" charset="0"/>
              </a:rPr>
              <a:t>Актанышского</a:t>
            </a:r>
            <a:r>
              <a:rPr lang="ru-RU" sz="4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 района РТ</a:t>
            </a:r>
            <a:br>
              <a:rPr lang="ru-RU" sz="40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</a:br>
            <a:endParaRPr lang="ru-RU" sz="4000" b="1" i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pc\Desktop\Столовая\фото\S101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634572">
            <a:off x="243461" y="3314820"/>
            <a:ext cx="4171544" cy="2346494"/>
          </a:xfrm>
          <a:prstGeom prst="rect">
            <a:avLst/>
          </a:prstGeom>
          <a:noFill/>
        </p:spPr>
      </p:pic>
      <p:pic>
        <p:nvPicPr>
          <p:cNvPr id="1027" name="Picture 3" descr="C:\Users\pc\Desktop\Столовая\фото\S101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0960">
            <a:off x="3625583" y="4127863"/>
            <a:ext cx="4595733" cy="2585100"/>
          </a:xfrm>
          <a:prstGeom prst="rect">
            <a:avLst/>
          </a:prstGeom>
          <a:noFill/>
        </p:spPr>
      </p:pic>
      <p:pic>
        <p:nvPicPr>
          <p:cNvPr id="1029" name="Picture 5" descr="C:\Users\pc\Desktop\Столовая\Новая папка\IMG_20211019_0842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79333">
            <a:off x="7783058" y="2518793"/>
            <a:ext cx="3931021" cy="2948266"/>
          </a:xfrm>
          <a:prstGeom prst="rect">
            <a:avLst/>
          </a:prstGeom>
          <a:noFill/>
        </p:spPr>
      </p:pic>
      <p:pic>
        <p:nvPicPr>
          <p:cNvPr id="7170" name="Picture 2" descr="C:\Users\pc\Desktop\Documents\Төрле видеолар\Столовая\эмб-ема-с-сто-овым-прибором-8437666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505405" y="156754"/>
            <a:ext cx="2438400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9028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Питание школьника должно  быть сбалансированным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99" y="2011680"/>
            <a:ext cx="7670801" cy="4206240"/>
          </a:xfrm>
        </p:spPr>
        <p:txBody>
          <a:bodyPr>
            <a:normAutofit lnSpcReduction="10000"/>
          </a:bodyPr>
          <a:lstStyle/>
          <a:p>
            <a:pPr marL="359918" lvl="1" algn="just">
              <a:lnSpc>
                <a:spcPct val="100000"/>
              </a:lnSpc>
              <a:spcBef>
                <a:spcPts val="105"/>
              </a:spcBef>
            </a:pPr>
            <a:r>
              <a:rPr lang="ru-RU" sz="2200" b="1" i="1" dirty="0" smtClean="0">
                <a:solidFill>
                  <a:srgbClr val="FFFF00"/>
                </a:solidFill>
                <a:latin typeface="Calibri"/>
                <a:cs typeface="Calibri"/>
              </a:rPr>
              <a:t>        Для </a:t>
            </a:r>
            <a:r>
              <a:rPr lang="ru-RU" sz="2200" b="1" i="1" spc="-5" dirty="0">
                <a:solidFill>
                  <a:srgbClr val="FFFF00"/>
                </a:solidFill>
                <a:latin typeface="Calibri"/>
                <a:cs typeface="Calibri"/>
              </a:rPr>
              <a:t>здоровья детей</a:t>
            </a:r>
            <a:r>
              <a:rPr lang="ru-RU" sz="2200" b="1" i="1" spc="-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200" b="1" i="1" spc="-5" dirty="0" smtClean="0">
                <a:solidFill>
                  <a:srgbClr val="FFFF00"/>
                </a:solidFill>
                <a:latin typeface="Calibri"/>
                <a:cs typeface="Calibri"/>
              </a:rPr>
              <a:t>важнейшее</a:t>
            </a:r>
            <a:r>
              <a:rPr lang="ru-RU" sz="2200" i="1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200" b="1" i="1" dirty="0" smtClean="0">
                <a:solidFill>
                  <a:srgbClr val="FFFF00"/>
                </a:solidFill>
                <a:latin typeface="Calibri"/>
                <a:cs typeface="Calibri"/>
              </a:rPr>
              <a:t>значение </a:t>
            </a:r>
            <a:r>
              <a:rPr lang="ru-RU" sz="2200" b="1" i="1" spc="-5" dirty="0">
                <a:solidFill>
                  <a:srgbClr val="FFFF00"/>
                </a:solidFill>
                <a:latin typeface="Calibri"/>
                <a:cs typeface="Calibri"/>
              </a:rPr>
              <a:t>имеет</a:t>
            </a:r>
            <a:r>
              <a:rPr lang="ru-RU" sz="2200" b="1" i="1" spc="-5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200" b="1" i="1" spc="-5" dirty="0" smtClean="0">
                <a:solidFill>
                  <a:srgbClr val="FFFF00"/>
                </a:solidFill>
                <a:latin typeface="Calibri"/>
                <a:cs typeface="Calibri"/>
              </a:rPr>
              <a:t>правильное</a:t>
            </a:r>
            <a:r>
              <a:rPr lang="ru-RU" sz="2200" i="1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200" b="1" i="1" dirty="0" smtClean="0">
                <a:solidFill>
                  <a:srgbClr val="FFFF00"/>
                </a:solidFill>
                <a:latin typeface="Calibri"/>
                <a:cs typeface="Calibri"/>
              </a:rPr>
              <a:t>соотношение </a:t>
            </a:r>
            <a:r>
              <a:rPr lang="ru-RU" sz="2200" b="1" i="1" spc="-5" dirty="0">
                <a:solidFill>
                  <a:srgbClr val="FFFF00"/>
                </a:solidFill>
                <a:latin typeface="Calibri"/>
                <a:cs typeface="Calibri"/>
              </a:rPr>
              <a:t>питательных веществ.</a:t>
            </a:r>
            <a:r>
              <a:rPr lang="ru-RU" sz="2200" b="1" i="1" spc="-13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200" b="1" i="1" dirty="0">
                <a:solidFill>
                  <a:srgbClr val="FFFF00"/>
                </a:solidFill>
                <a:latin typeface="Calibri"/>
                <a:cs typeface="Calibri"/>
              </a:rPr>
              <a:t>В  </a:t>
            </a:r>
            <a:r>
              <a:rPr lang="ru-RU" sz="2200" b="1" i="1" spc="-5" dirty="0">
                <a:solidFill>
                  <a:srgbClr val="FFFF00"/>
                </a:solidFill>
                <a:latin typeface="Calibri"/>
                <a:cs typeface="Calibri"/>
              </a:rPr>
              <a:t>меню </a:t>
            </a:r>
            <a:r>
              <a:rPr lang="ru-RU" sz="2200" b="1" i="1" spc="-15" dirty="0">
                <a:solidFill>
                  <a:srgbClr val="FFFF00"/>
                </a:solidFill>
                <a:latin typeface="Calibri"/>
                <a:cs typeface="Calibri"/>
              </a:rPr>
              <a:t>школьника </a:t>
            </a:r>
            <a:r>
              <a:rPr lang="ru-RU" sz="2200" b="1" i="1" spc="-10" dirty="0">
                <a:solidFill>
                  <a:srgbClr val="FFFF00"/>
                </a:solidFill>
                <a:latin typeface="Calibri"/>
                <a:cs typeface="Calibri"/>
              </a:rPr>
              <a:t>обязательно </a:t>
            </a:r>
            <a:r>
              <a:rPr lang="ru-RU" sz="2200" b="1" i="1" spc="-5" dirty="0">
                <a:solidFill>
                  <a:srgbClr val="FFFF00"/>
                </a:solidFill>
                <a:latin typeface="Calibri"/>
                <a:cs typeface="Calibri"/>
              </a:rPr>
              <a:t>должны  </a:t>
            </a:r>
            <a:r>
              <a:rPr lang="ru-RU" sz="2200" b="1" i="1" spc="-15" dirty="0">
                <a:solidFill>
                  <a:srgbClr val="FFFF00"/>
                </a:solidFill>
                <a:latin typeface="Calibri"/>
                <a:cs typeface="Calibri"/>
              </a:rPr>
              <a:t>входить </a:t>
            </a:r>
            <a:r>
              <a:rPr lang="ru-RU" sz="2200" b="1" i="1" spc="-5" dirty="0">
                <a:solidFill>
                  <a:srgbClr val="FFFF00"/>
                </a:solidFill>
                <a:latin typeface="Calibri"/>
                <a:cs typeface="Calibri"/>
              </a:rPr>
              <a:t>продукты, </a:t>
            </a:r>
            <a:r>
              <a:rPr lang="ru-RU" sz="2200" b="1" i="1" dirty="0">
                <a:solidFill>
                  <a:srgbClr val="FFFF00"/>
                </a:solidFill>
                <a:latin typeface="Calibri"/>
                <a:cs typeface="Calibri"/>
              </a:rPr>
              <a:t>содержащие</a:t>
            </a:r>
            <a:r>
              <a:rPr lang="ru-RU" sz="2200" b="1" i="1" spc="-7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200" b="1" i="1" dirty="0" smtClean="0">
                <a:solidFill>
                  <a:srgbClr val="FFFF00"/>
                </a:solidFill>
                <a:latin typeface="Calibri"/>
                <a:cs typeface="Calibri"/>
              </a:rPr>
              <a:t>не</a:t>
            </a:r>
            <a:r>
              <a:rPr lang="ru-RU" sz="2200" i="1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200" b="1" i="1" spc="-10" dirty="0" smtClean="0">
                <a:solidFill>
                  <a:srgbClr val="FFFF00"/>
                </a:solidFill>
                <a:latin typeface="Calibri"/>
                <a:cs typeface="Calibri"/>
              </a:rPr>
              <a:t>только </a:t>
            </a:r>
            <a:r>
              <a:rPr lang="ru-RU" sz="2200" b="1" i="1" spc="-5" dirty="0">
                <a:solidFill>
                  <a:srgbClr val="FFFF00"/>
                </a:solidFill>
                <a:latin typeface="Calibri"/>
                <a:cs typeface="Calibri"/>
              </a:rPr>
              <a:t>белки, </a:t>
            </a:r>
            <a:r>
              <a:rPr lang="ru-RU" sz="2200" b="1" i="1" dirty="0">
                <a:solidFill>
                  <a:srgbClr val="FFFF00"/>
                </a:solidFill>
                <a:latin typeface="Calibri"/>
                <a:cs typeface="Calibri"/>
              </a:rPr>
              <a:t>жиры и </a:t>
            </a:r>
            <a:r>
              <a:rPr lang="ru-RU" sz="2200" b="1" i="1" spc="-5" dirty="0">
                <a:solidFill>
                  <a:srgbClr val="FFFF00"/>
                </a:solidFill>
                <a:latin typeface="Calibri"/>
                <a:cs typeface="Calibri"/>
              </a:rPr>
              <a:t>углеводы, </a:t>
            </a:r>
            <a:r>
              <a:rPr lang="ru-RU" sz="2200" b="1" i="1" dirty="0">
                <a:solidFill>
                  <a:srgbClr val="FFFF00"/>
                </a:solidFill>
                <a:latin typeface="Calibri"/>
                <a:cs typeface="Calibri"/>
              </a:rPr>
              <a:t>но</a:t>
            </a:r>
            <a:r>
              <a:rPr lang="ru-RU" sz="2200" b="1" i="1" spc="-16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200" b="1" i="1" dirty="0">
                <a:solidFill>
                  <a:srgbClr val="FFFF00"/>
                </a:solidFill>
                <a:latin typeface="Calibri"/>
                <a:cs typeface="Calibri"/>
              </a:rPr>
              <a:t>и  </a:t>
            </a:r>
            <a:r>
              <a:rPr lang="ru-RU" sz="2200" b="1" i="1" spc="-5" dirty="0">
                <a:solidFill>
                  <a:srgbClr val="FFFF00"/>
                </a:solidFill>
                <a:latin typeface="Calibri"/>
                <a:cs typeface="Calibri"/>
              </a:rPr>
              <a:t>незаменимые</a:t>
            </a:r>
            <a:r>
              <a:rPr lang="ru-RU" sz="2200" b="1" i="1" spc="-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200" b="1" i="1" spc="-5" dirty="0" smtClean="0">
                <a:solidFill>
                  <a:srgbClr val="FFFF00"/>
                </a:solidFill>
                <a:latin typeface="Calibri"/>
                <a:cs typeface="Calibri"/>
              </a:rPr>
              <a:t>аминокислоты,</a:t>
            </a:r>
            <a:r>
              <a:rPr lang="ru-RU" sz="2200" i="1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FFFF00"/>
                </a:solidFill>
                <a:latin typeface="Calibri"/>
                <a:cs typeface="Calibri"/>
              </a:rPr>
              <a:t>витамины</a:t>
            </a:r>
            <a:r>
              <a:rPr lang="ru-RU" sz="2400" b="1" i="1" dirty="0">
                <a:solidFill>
                  <a:srgbClr val="FFFF00"/>
                </a:solidFill>
                <a:latin typeface="Calibri"/>
                <a:cs typeface="Calibri"/>
              </a:rPr>
              <a:t>, </a:t>
            </a:r>
            <a:r>
              <a:rPr lang="ru-RU" sz="2400" b="1" i="1" spc="-5" dirty="0">
                <a:solidFill>
                  <a:srgbClr val="FFFF00"/>
                </a:solidFill>
                <a:latin typeface="Calibri"/>
                <a:cs typeface="Calibri"/>
              </a:rPr>
              <a:t>некоторые</a:t>
            </a:r>
            <a:r>
              <a:rPr lang="ru-RU" sz="2400" b="1" i="1" spc="-17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FFFF00"/>
                </a:solidFill>
                <a:latin typeface="Calibri"/>
                <a:cs typeface="Calibri"/>
              </a:rPr>
              <a:t>жирные</a:t>
            </a:r>
            <a:r>
              <a:rPr lang="ru-RU" sz="2400" i="1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FFFF00"/>
                </a:solidFill>
                <a:latin typeface="Calibri"/>
                <a:cs typeface="Calibri"/>
              </a:rPr>
              <a:t>кислоты</a:t>
            </a:r>
            <a:r>
              <a:rPr lang="ru-RU" sz="2400" b="1" i="1" dirty="0">
                <a:solidFill>
                  <a:srgbClr val="FFFF00"/>
                </a:solidFill>
                <a:latin typeface="Calibri"/>
                <a:cs typeface="Calibri"/>
              </a:rPr>
              <a:t>, </a:t>
            </a:r>
            <a:r>
              <a:rPr lang="ru-RU" sz="2400" b="1" i="1" spc="-5" dirty="0">
                <a:solidFill>
                  <a:srgbClr val="FFFF00"/>
                </a:solidFill>
                <a:latin typeface="Calibri"/>
                <a:cs typeface="Calibri"/>
              </a:rPr>
              <a:t>минералы </a:t>
            </a:r>
            <a:r>
              <a:rPr lang="ru-RU" sz="2400" b="1" i="1" dirty="0">
                <a:solidFill>
                  <a:srgbClr val="FFFF00"/>
                </a:solidFill>
                <a:latin typeface="Calibri"/>
                <a:cs typeface="Calibri"/>
              </a:rPr>
              <a:t>и</a:t>
            </a:r>
            <a:r>
              <a:rPr lang="ru-RU" sz="2400" b="1" i="1" spc="-10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FFFF00"/>
                </a:solidFill>
                <a:latin typeface="Calibri"/>
                <a:cs typeface="Calibri"/>
              </a:rPr>
              <a:t>микроэлементы.  </a:t>
            </a:r>
            <a:endParaRPr lang="ru-RU" sz="2400" b="1" i="1" spc="-5" dirty="0" smtClean="0">
              <a:solidFill>
                <a:srgbClr val="FFFF00"/>
              </a:solidFill>
              <a:latin typeface="Calibri"/>
              <a:cs typeface="Calibri"/>
            </a:endParaRPr>
          </a:p>
          <a:p>
            <a:pPr marL="359918" lvl="1" algn="just">
              <a:lnSpc>
                <a:spcPct val="100000"/>
              </a:lnSpc>
              <a:spcBef>
                <a:spcPts val="105"/>
              </a:spcBef>
              <a:buNone/>
            </a:pPr>
            <a:r>
              <a:rPr lang="ru-RU" sz="2400" b="1" i="1" spc="-5" dirty="0" smtClean="0">
                <a:solidFill>
                  <a:srgbClr val="FFFF00"/>
                </a:solidFill>
                <a:latin typeface="Calibri"/>
                <a:cs typeface="Calibri"/>
              </a:rPr>
              <a:t>		</a:t>
            </a:r>
            <a:r>
              <a:rPr lang="ru-RU" sz="2400" b="1" i="1" dirty="0" smtClean="0">
                <a:solidFill>
                  <a:srgbClr val="FFFF00"/>
                </a:solidFill>
                <a:latin typeface="Calibri"/>
                <a:cs typeface="Calibri"/>
              </a:rPr>
              <a:t>Эти </a:t>
            </a:r>
            <a:r>
              <a:rPr lang="ru-RU" sz="2400" b="1" i="1" spc="-10" dirty="0">
                <a:solidFill>
                  <a:srgbClr val="FFFF00"/>
                </a:solidFill>
                <a:latin typeface="Calibri"/>
                <a:cs typeface="Calibri"/>
              </a:rPr>
              <a:t>компоненты </a:t>
            </a:r>
            <a:r>
              <a:rPr lang="ru-RU" sz="2400" b="1" i="1" spc="-5" dirty="0">
                <a:solidFill>
                  <a:srgbClr val="FFFF00"/>
                </a:solidFill>
                <a:latin typeface="Calibri"/>
                <a:cs typeface="Calibri"/>
              </a:rPr>
              <a:t>самостоятельно </a:t>
            </a:r>
            <a:r>
              <a:rPr lang="ru-RU" sz="2400" b="1" i="1" dirty="0">
                <a:solidFill>
                  <a:srgbClr val="FFFF00"/>
                </a:solidFill>
                <a:latin typeface="Calibri"/>
                <a:cs typeface="Calibri"/>
              </a:rPr>
              <a:t>не  </a:t>
            </a:r>
            <a:r>
              <a:rPr lang="ru-RU" sz="2400" b="1" i="1" spc="-5" dirty="0">
                <a:solidFill>
                  <a:srgbClr val="FFFF00"/>
                </a:solidFill>
                <a:latin typeface="Calibri"/>
                <a:cs typeface="Calibri"/>
              </a:rPr>
              <a:t>синтезируются </a:t>
            </a:r>
            <a:r>
              <a:rPr lang="ru-RU" sz="2400" b="1" i="1" dirty="0">
                <a:solidFill>
                  <a:srgbClr val="FFFF00"/>
                </a:solidFill>
                <a:latin typeface="Calibri"/>
                <a:cs typeface="Calibri"/>
              </a:rPr>
              <a:t>в </a:t>
            </a:r>
            <a:r>
              <a:rPr lang="ru-RU" sz="2400" b="1" i="1" spc="-5" dirty="0">
                <a:solidFill>
                  <a:srgbClr val="FFFF00"/>
                </a:solidFill>
                <a:latin typeface="Calibri"/>
                <a:cs typeface="Calibri"/>
              </a:rPr>
              <a:t>организме,</a:t>
            </a:r>
            <a:r>
              <a:rPr lang="ru-RU" sz="2400" b="1" i="1" spc="-11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FFFF00"/>
                </a:solidFill>
                <a:latin typeface="Calibri"/>
                <a:cs typeface="Calibri"/>
              </a:rPr>
              <a:t>но</a:t>
            </a:r>
            <a:r>
              <a:rPr lang="ru-RU" sz="2400" i="1" dirty="0" smtClean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400" b="1" i="1" spc="-10" dirty="0" smtClean="0">
                <a:solidFill>
                  <a:srgbClr val="FFFF00"/>
                </a:solidFill>
                <a:latin typeface="Calibri"/>
                <a:cs typeface="Calibri"/>
              </a:rPr>
              <a:t>необходимы </a:t>
            </a:r>
            <a:r>
              <a:rPr lang="ru-RU" sz="2400" b="1" i="1" spc="-5" dirty="0">
                <a:solidFill>
                  <a:srgbClr val="FFFF00"/>
                </a:solidFill>
                <a:latin typeface="Calibri"/>
                <a:cs typeface="Calibri"/>
              </a:rPr>
              <a:t>для полноценного</a:t>
            </a:r>
            <a:r>
              <a:rPr lang="ru-RU" sz="2400" b="1" i="1" spc="-12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FFFF00"/>
                </a:solidFill>
                <a:latin typeface="Calibri"/>
                <a:cs typeface="Calibri"/>
              </a:rPr>
              <a:t>развития  </a:t>
            </a:r>
            <a:r>
              <a:rPr lang="ru-RU" sz="2400" b="1" i="1" spc="-10" dirty="0">
                <a:solidFill>
                  <a:srgbClr val="FFFF00"/>
                </a:solidFill>
                <a:latin typeface="Calibri"/>
                <a:cs typeface="Calibri"/>
              </a:rPr>
              <a:t>детского </a:t>
            </a:r>
            <a:r>
              <a:rPr lang="ru-RU" sz="2400" b="1" i="1" spc="-5" dirty="0">
                <a:solidFill>
                  <a:srgbClr val="FFFF00"/>
                </a:solidFill>
                <a:latin typeface="Calibri"/>
                <a:cs typeface="Calibri"/>
              </a:rPr>
              <a:t>организма. </a:t>
            </a:r>
            <a:r>
              <a:rPr lang="ru-RU" sz="2400" b="1" i="1" dirty="0">
                <a:solidFill>
                  <a:srgbClr val="FFFF00"/>
                </a:solidFill>
                <a:latin typeface="Calibri"/>
                <a:cs typeface="Calibri"/>
              </a:rPr>
              <a:t>Соотношение  </a:t>
            </a:r>
            <a:r>
              <a:rPr lang="ru-RU" sz="2400" b="1" i="1" spc="-15" dirty="0">
                <a:solidFill>
                  <a:srgbClr val="FFFF00"/>
                </a:solidFill>
                <a:latin typeface="Calibri"/>
                <a:cs typeface="Calibri"/>
              </a:rPr>
              <a:t>между </a:t>
            </a:r>
            <a:r>
              <a:rPr lang="ru-RU" sz="2400" b="1" i="1" spc="-10" dirty="0">
                <a:solidFill>
                  <a:srgbClr val="FFFF00"/>
                </a:solidFill>
                <a:latin typeface="Calibri"/>
                <a:cs typeface="Calibri"/>
              </a:rPr>
              <a:t>белками, </a:t>
            </a:r>
            <a:r>
              <a:rPr lang="ru-RU" sz="2400" b="1" i="1" spc="-5" dirty="0">
                <a:solidFill>
                  <a:srgbClr val="FFFF00"/>
                </a:solidFill>
                <a:latin typeface="Calibri"/>
                <a:cs typeface="Calibri"/>
              </a:rPr>
              <a:t>жирами </a:t>
            </a:r>
            <a:r>
              <a:rPr lang="ru-RU" sz="2400" b="1" i="1" dirty="0">
                <a:solidFill>
                  <a:srgbClr val="FFFF00"/>
                </a:solidFill>
                <a:latin typeface="Calibri"/>
                <a:cs typeface="Calibri"/>
              </a:rPr>
              <a:t>и </a:t>
            </a:r>
            <a:r>
              <a:rPr lang="ru-RU" sz="2400" b="1" i="1" spc="-5" dirty="0">
                <a:solidFill>
                  <a:srgbClr val="FFFF00"/>
                </a:solidFill>
                <a:latin typeface="Calibri"/>
                <a:cs typeface="Calibri"/>
              </a:rPr>
              <a:t>углеводами  должно </a:t>
            </a:r>
            <a:r>
              <a:rPr lang="ru-RU" sz="2400" b="1" i="1" dirty="0">
                <a:solidFill>
                  <a:srgbClr val="FFFF00"/>
                </a:solidFill>
                <a:latin typeface="Calibri"/>
                <a:cs typeface="Calibri"/>
              </a:rPr>
              <a:t>быть</a:t>
            </a:r>
            <a:r>
              <a:rPr lang="ru-RU" sz="2400" b="1" i="1" spc="-4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FFFF00"/>
                </a:solidFill>
                <a:latin typeface="Calibri"/>
                <a:cs typeface="Calibri"/>
              </a:rPr>
              <a:t>1:1:4.</a:t>
            </a:r>
            <a:endParaRPr lang="ru-RU" i="1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148" y="216333"/>
            <a:ext cx="1506537" cy="964278"/>
          </a:xfrm>
          <a:prstGeom prst="rect">
            <a:avLst/>
          </a:prstGeom>
        </p:spPr>
      </p:pic>
      <p:pic>
        <p:nvPicPr>
          <p:cNvPr id="2050" name="Picture 2" descr="C:\Users\pc\Desktop\Столовая\IMG_20211014_1056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399" y="1541416"/>
            <a:ext cx="3756530" cy="50087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7610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1680" y="436655"/>
            <a:ext cx="9642475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  <a:t>Чтобы успеть вовремя приготовить завтрак, мы приходим в школу раньше всех, </a:t>
            </a:r>
            <a:b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  <a:t>в </a:t>
            </a:r>
            <a:r>
              <a:rPr lang="en-US" sz="4400" b="1" dirty="0" smtClean="0">
                <a:solidFill>
                  <a:srgbClr val="FFFF00"/>
                </a:solidFill>
                <a:latin typeface="Monotype Corsiva" pitchFamily="66" charset="0"/>
              </a:rPr>
              <a:t> </a:t>
            </a:r>
            <a: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  <a:t>6.30 часов.</a:t>
            </a:r>
            <a:endParaRPr lang="ru-RU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8" name="Picture 4" descr="C:\Users\pc\Desktop\Documents\Төрле видеолар\Столовая\Новая папка\IMG_20211018_111819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647290">
            <a:off x="505993" y="556048"/>
            <a:ext cx="2082800" cy="1562100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2804160" y="4129746"/>
            <a:ext cx="9387840" cy="1399032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200" b="1" i="0" u="none" strike="noStrike" kern="1200" cap="none" spc="0" normalizeH="0" baseline="0" noProof="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rgbClr val="FFFF00"/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Monotype Corsiva" panose="03010101010201010101" pitchFamily="66" charset="0"/>
              <a:ea typeface="+mj-ea"/>
              <a:cs typeface="+mj-cs"/>
            </a:endParaRPr>
          </a:p>
        </p:txBody>
      </p:sp>
      <p:pic>
        <p:nvPicPr>
          <p:cNvPr id="1033" name="Picture 9" descr="C:\Users\pc\Desktop\Documents\Төрле видеолар\Столовая\Новая папка\IMG_20211018_1117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27119">
            <a:off x="966201" y="4892440"/>
            <a:ext cx="2113175" cy="1584881"/>
          </a:xfrm>
          <a:prstGeom prst="rect">
            <a:avLst/>
          </a:prstGeom>
          <a:noFill/>
        </p:spPr>
      </p:pic>
      <p:pic>
        <p:nvPicPr>
          <p:cNvPr id="1034" name="Picture 10" descr="C:\Users\pc\Desktop\Documents\Төрле видеолар\Столовая\Новая папка\IMG_20211019_0842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46705">
            <a:off x="551332" y="2796989"/>
            <a:ext cx="2151525" cy="1613644"/>
          </a:xfrm>
          <a:prstGeom prst="rect">
            <a:avLst/>
          </a:prstGeom>
          <a:noFill/>
        </p:spPr>
      </p:pic>
      <p:pic>
        <p:nvPicPr>
          <p:cNvPr id="1035" name="Picture 11" descr="C:\Users\pc\Desktop\Documents\Төрле видеолар\Столовая\фото\S10100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9634" y="2021259"/>
            <a:ext cx="7481047" cy="42080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8664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846" y="241369"/>
            <a:ext cx="109728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Monotype Corsiva" pitchFamily="66" charset="0"/>
              </a:rPr>
              <a:t>Готовим на завтрак  «Манную кашу»</a:t>
            </a:r>
            <a:br>
              <a:rPr lang="ru-RU" sz="4800" b="1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400" b="1" i="1" u="sng" dirty="0" smtClean="0">
                <a:solidFill>
                  <a:srgbClr val="FFFF00"/>
                </a:solidFill>
                <a:latin typeface="Monotype Corsiva" pitchFamily="66" charset="0"/>
              </a:rPr>
              <a:t>1 шаг: </a:t>
            </a:r>
            <a: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  <a:t>подбор продуктов  в соответствии </a:t>
            </a:r>
            <a:b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  <a:t>с технологической картой</a:t>
            </a:r>
            <a:endParaRPr lang="ru-RU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050" name="Picture 2" descr="C:\Users\pc\Downloads\IMG_20211020_0819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05" y="1948270"/>
            <a:ext cx="4776878" cy="4572000"/>
          </a:xfrm>
          <a:prstGeom prst="rect">
            <a:avLst/>
          </a:prstGeom>
          <a:noFill/>
        </p:spPr>
      </p:pic>
      <p:pic>
        <p:nvPicPr>
          <p:cNvPr id="9" name="Picture 2" descr="C:\Users\pc\Downloads\IMG_20211020_0813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7657" y="1993411"/>
            <a:ext cx="3689370" cy="4483730"/>
          </a:xfrm>
          <a:prstGeom prst="rect">
            <a:avLst/>
          </a:prstGeom>
          <a:noFill/>
        </p:spPr>
      </p:pic>
      <p:pic>
        <p:nvPicPr>
          <p:cNvPr id="2052" name="Picture 4" descr="C:\Users\pc\Desktop\Documents\Төрле видеолар\Столовая\эмб-ема-с-сто-овым-прибором-843766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92492" y="1203960"/>
            <a:ext cx="2438400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5952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74320" y="581002"/>
            <a:ext cx="10972800" cy="1399032"/>
          </a:xfrm>
        </p:spPr>
        <p:txBody>
          <a:bodyPr>
            <a:normAutofit fontScale="90000"/>
          </a:bodyPr>
          <a:lstStyle/>
          <a:p>
            <a:r>
              <a:rPr lang="ru-RU" sz="4400" b="1" i="1" u="sng" dirty="0" smtClean="0">
                <a:solidFill>
                  <a:srgbClr val="FFFF00"/>
                </a:solidFill>
                <a:latin typeface="Monotype Corsiva" pitchFamily="66" charset="0"/>
              </a:rPr>
              <a:t>2 шаг: </a:t>
            </a:r>
            <a: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  <a:t>ставим кастрюлю с молоком на плиту, кладём соль и сахар. Затем медленно помешивая добавляем крупу.</a:t>
            </a:r>
            <a: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8388" y="0"/>
            <a:ext cx="2593612" cy="2593612"/>
          </a:xfrm>
          <a:prstGeom prst="rect">
            <a:avLst/>
          </a:prstGeom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395" y="2329589"/>
            <a:ext cx="3017044" cy="402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2285" y="2322241"/>
            <a:ext cx="3001475" cy="400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57817" y="2309178"/>
            <a:ext cx="2936160" cy="402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 descr="C:\Users\pc\Desktop\Documents\Төрле видеолар\Столовая\эмб-ема-с-сто-овым-прибором-8437666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53600" y="0"/>
            <a:ext cx="2438400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9155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5943" y="1260271"/>
            <a:ext cx="9797143" cy="1399032"/>
          </a:xfrm>
        </p:spPr>
        <p:txBody>
          <a:bodyPr>
            <a:normAutofit fontScale="90000"/>
          </a:bodyPr>
          <a:lstStyle/>
          <a:p>
            <a:r>
              <a:rPr lang="ru-RU" sz="4400" b="1" i="1" u="sng" dirty="0" smtClean="0">
                <a:solidFill>
                  <a:srgbClr val="FFFF00"/>
                </a:solidFill>
                <a:latin typeface="Monotype Corsiva" pitchFamily="66" charset="0"/>
              </a:rPr>
              <a:t>3 шаг: </a:t>
            </a:r>
            <a:r>
              <a:rPr lang="ru-RU" sz="4800" dirty="0" smtClean="0">
                <a:solidFill>
                  <a:srgbClr val="FFFF00"/>
                </a:solidFill>
                <a:latin typeface="Monotype Corsiva" pitchFamily="66" charset="0"/>
              </a:rPr>
              <a:t>При постоянном </a:t>
            </a:r>
            <a:r>
              <a:rPr lang="ru-RU" sz="4800" smtClean="0">
                <a:solidFill>
                  <a:srgbClr val="FFFF00"/>
                </a:solidFill>
                <a:latin typeface="Monotype Corsiva" pitchFamily="66" charset="0"/>
              </a:rPr>
              <a:t>помешивании </a:t>
            </a:r>
            <a:r>
              <a:rPr lang="ru-RU" sz="4800" smtClean="0">
                <a:solidFill>
                  <a:srgbClr val="FFFF00"/>
                </a:solidFill>
                <a:latin typeface="Monotype Corsiva" pitchFamily="66" charset="0"/>
              </a:rPr>
              <a:t>доводим </a:t>
            </a:r>
            <a:r>
              <a:rPr lang="ru-RU" sz="4800" dirty="0" smtClean="0">
                <a:solidFill>
                  <a:srgbClr val="FFFF00"/>
                </a:solidFill>
                <a:latin typeface="Monotype Corsiva" pitchFamily="66" charset="0"/>
              </a:rPr>
              <a:t>все до кипения. При закипании каша постепенно станет густая.</a:t>
            </a:r>
            <a:r>
              <a:rPr lang="ru-RU" sz="4800" b="1" dirty="0" smtClean="0">
                <a:solidFill>
                  <a:srgbClr val="FFFF00"/>
                </a:solidFill>
                <a:latin typeface="Monotype Corsiva" pitchFamily="66" charset="0"/>
              </a:rPr>
              <a:t> Раскладываем порции по тарелкам, </a:t>
            </a:r>
            <a:br>
              <a:rPr lang="ru-RU" sz="4800" b="1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800" b="1" dirty="0" smtClean="0">
                <a:solidFill>
                  <a:srgbClr val="FFFF00"/>
                </a:solidFill>
                <a:latin typeface="Monotype Corsiva" pitchFamily="66" charset="0"/>
              </a:rPr>
              <a:t>добавляем сливочное масло.</a:t>
            </a:r>
            <a:r>
              <a:rPr lang="ru-RU" sz="4800" dirty="0" smtClean="0">
                <a:solidFill>
                  <a:srgbClr val="FFFF00"/>
                </a:solidFill>
              </a:rPr>
              <a:t/>
            </a:r>
            <a:br>
              <a:rPr lang="ru-RU" sz="4800" dirty="0" smtClean="0">
                <a:solidFill>
                  <a:srgbClr val="FFFF00"/>
                </a:solidFill>
              </a:rPr>
            </a:br>
            <a:endParaRPr lang="ru-RU" sz="4800" b="1" dirty="0">
              <a:solidFill>
                <a:srgbClr val="FFFF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8388" y="0"/>
            <a:ext cx="2593612" cy="2593612"/>
          </a:xfrm>
          <a:prstGeom prst="rect">
            <a:avLst/>
          </a:prstGeom>
        </p:spPr>
      </p:pic>
      <p:pic>
        <p:nvPicPr>
          <p:cNvPr id="6147" name="Picture 3" descr="C:\Users\pc\Desktop\Documents\Төрле видеолар\Столовая\эмб-ема-с-сто-овым-прибором-843766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53600" y="0"/>
            <a:ext cx="2438400" cy="2438400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12307" y="2886890"/>
            <a:ext cx="4739761" cy="3554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9155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0" y="0"/>
            <a:ext cx="11830594" cy="346165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  <a:t>Наша  манная каша удалась на славу!</a:t>
            </a:r>
            <a:b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  <a:t>Поверхность у нее  ровная, </a:t>
            </a:r>
            <a:b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  <a:t>без комочков, вкус сладковатый, аромат приятный</a:t>
            </a:r>
            <a:endParaRPr lang="ru-RU" sz="4400" dirty="0">
              <a:solidFill>
                <a:srgbClr val="FFFF0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9588" y="2256438"/>
            <a:ext cx="5578067" cy="418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 descr="C:\Users\pc\Desktop\Documents\Төрле видеолар\Столовая\эмб-ема-с-сто-овым-прибором-843766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53600" y="4419600"/>
            <a:ext cx="2438400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595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  <a:t>Накрываем столы и кормим детей </a:t>
            </a:r>
            <a:b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  <a:t>аппетитной манной кашей</a:t>
            </a:r>
            <a:br>
              <a:rPr lang="ru-RU" sz="4400" b="1" dirty="0" smtClean="0">
                <a:solidFill>
                  <a:srgbClr val="FFFF00"/>
                </a:solidFill>
                <a:latin typeface="Monotype Corsiva" pitchFamily="66" charset="0"/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3942" y="1399449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814253" y="5980297"/>
            <a:ext cx="110381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«Общество чистых тарелок - в действии!»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7" name="Picture 3" descr="C:\Users\pc\Desktop\Documents\Төрле видеолар\Столовая\эмб-ема-с-сто-овым-прибором-843766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53600" y="0"/>
            <a:ext cx="2438400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4968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8701" y="156754"/>
            <a:ext cx="8680268" cy="4522493"/>
          </a:xfrm>
          <a:prstGeom prst="rect">
            <a:avLst/>
          </a:prstGeom>
        </p:spPr>
      </p:pic>
      <p:pic>
        <p:nvPicPr>
          <p:cNvPr id="5123" name="Picture 3" descr="C:\Users\pc\Desktop\1613665921_66-p-fon-dlya-prezentatsii-zdorovoe-pitanie-9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2492" y="2007050"/>
            <a:ext cx="6029322" cy="401599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14253" y="5980297"/>
            <a:ext cx="110381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А мы всегда на страже здоровья детей!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9" name="Picture 3" descr="C:\Users\pc\Desktop\Documents\Төрле видеолар\Столовая\эмб-ема-с-сто-овым-прибором-843766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53600" y="0"/>
            <a:ext cx="2438400" cy="243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563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207</TotalTime>
  <Words>141</Words>
  <Application>Microsoft Office PowerPoint</Application>
  <PresentationFormat>Произвольный</PresentationFormat>
  <Paragraphs>12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Яркая</vt:lpstr>
      <vt:lpstr>                                        ПРЕЗЕНТАЦИЯ   «ГОТОВИМ ШКОЛЬНЫЙ ЗАВТРАК» МБОУ «Байсаровская ООШ» Актанышского района РТ </vt:lpstr>
      <vt:lpstr>Питание школьника должно  быть сбалансированным</vt:lpstr>
      <vt:lpstr>Чтобы успеть вовремя приготовить завтрак, мы приходим в школу раньше всех,  в  6.30 часов.</vt:lpstr>
      <vt:lpstr>Готовим на завтрак  «Манную кашу» 1 шаг: подбор продуктов  в соответствии  с технологической картой</vt:lpstr>
      <vt:lpstr>2 шаг: ставим кастрюлю с молоком на плиту, кладём соль и сахар. Затем медленно помешивая добавляем крупу. </vt:lpstr>
      <vt:lpstr>3 шаг: При постоянном помешивании доводим все до кипения. При закипании каша постепенно станет густая. Раскладываем порции по тарелкам,  добавляем сливочное масло. </vt:lpstr>
      <vt:lpstr>Слайд 7</vt:lpstr>
      <vt:lpstr>Накрываем столы и кормим детей  аппетитной манной кашей 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о приготовлении поварами  школьной столовой  горячего завтрака</dc:title>
  <dc:creator>Пользователь Windows</dc:creator>
  <cp:lastModifiedBy>pc</cp:lastModifiedBy>
  <cp:revision>20</cp:revision>
  <dcterms:created xsi:type="dcterms:W3CDTF">2017-12-09T07:04:05Z</dcterms:created>
  <dcterms:modified xsi:type="dcterms:W3CDTF">2021-10-20T07:30:12Z</dcterms:modified>
</cp:coreProperties>
</file>